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7" r:id="rId3"/>
    <p:sldId id="258" r:id="rId4"/>
    <p:sldId id="260" r:id="rId5"/>
    <p:sldId id="268" r:id="rId6"/>
    <p:sldId id="386" r:id="rId7"/>
    <p:sldId id="387" r:id="rId8"/>
    <p:sldId id="396" r:id="rId9"/>
    <p:sldId id="402" r:id="rId10"/>
    <p:sldId id="403" r:id="rId11"/>
    <p:sldId id="409" r:id="rId12"/>
    <p:sldId id="392" r:id="rId13"/>
    <p:sldId id="261" r:id="rId14"/>
    <p:sldId id="388" r:id="rId15"/>
    <p:sldId id="397" r:id="rId16"/>
    <p:sldId id="415" r:id="rId17"/>
    <p:sldId id="391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Шаблоны слайдов" id="{24401F80-F81B-49C3-8D55-70A14F0BF8FF}">
          <p14:sldIdLst>
            <p14:sldId id="257"/>
            <p14:sldId id="258"/>
            <p14:sldId id="260"/>
            <p14:sldId id="268"/>
            <p14:sldId id="386"/>
            <p14:sldId id="387"/>
            <p14:sldId id="396"/>
            <p14:sldId id="402"/>
            <p14:sldId id="403"/>
            <p14:sldId id="409"/>
            <p14:sldId id="392"/>
            <p14:sldId id="261"/>
            <p14:sldId id="388"/>
            <p14:sldId id="397"/>
            <p14:sldId id="415"/>
            <p14:sldId id="391"/>
          </p14:sldIdLst>
        </p14:section>
        <p14:section name="Материалы" id="{0F84D0DE-CEB1-417E-B269-8B3EB04B5FA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F9CF"/>
    <a:srgbClr val="FE095F"/>
    <a:srgbClr val="C3124D"/>
    <a:srgbClr val="A31141"/>
    <a:srgbClr val="363374"/>
    <a:srgbClr val="201E42"/>
    <a:srgbClr val="703872"/>
    <a:srgbClr val="654D8A"/>
    <a:srgbClr val="1E6D81"/>
    <a:srgbClr val="695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79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69" y="72"/>
      </p:cViewPr>
      <p:guideLst>
        <p:guide orient="horz" pos="2160"/>
        <p:guide pos="1640"/>
        <p:guide pos="3662"/>
        <p:guide pos="5626"/>
        <p:guide pos="40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875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3105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  <a:endParaRPr lang="ru-RU" dirty="0"/>
          </a:p>
        </p:txBody>
      </p:sp>
      <p:sp>
        <p:nvSpPr>
          <p:cNvPr id="42" name="Рисунок 41"/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3105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  <a:endParaRPr lang="ru-RU" sz="1600" b="0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112895" y="253595"/>
            <a:ext cx="9242979" cy="738864"/>
            <a:chOff x="112895" y="253595"/>
            <a:chExt cx="9242979" cy="738864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8" name="Прямая соединительная линия 7"/>
            <p:cNvCxnSpPr/>
            <p:nvPr/>
          </p:nvCxnSpPr>
          <p:spPr>
            <a:xfrm>
              <a:off x="1416975" y="797364"/>
              <a:ext cx="7938899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Группа 11"/>
          <p:cNvGrpSpPr/>
          <p:nvPr userDrawn="1"/>
        </p:nvGrpSpPr>
        <p:grpSpPr>
          <a:xfrm>
            <a:off x="9108556" y="335763"/>
            <a:ext cx="2919033" cy="327918"/>
            <a:chOff x="6425387" y="253595"/>
            <a:chExt cx="3762836" cy="422709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649" y="253595"/>
              <a:ext cx="633574" cy="4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5387" y="253595"/>
              <a:ext cx="1535050" cy="376138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1322" y="253595"/>
              <a:ext cx="1227044" cy="40901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  <a:endParaRPr lang="ru-RU" dirty="0"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  <a:endParaRPr lang="ru-RU" dirty="0"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  <a:endParaRPr lang="ru-RU" dirty="0"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  <a:endParaRPr lang="ru-RU" dirty="0"/>
          </a:p>
        </p:txBody>
      </p:sp>
      <p:sp>
        <p:nvSpPr>
          <p:cNvPr id="31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  <a:endParaRPr lang="ru-RU" dirty="0"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27" name="Рисунок 7"/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/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/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/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31" name="Прямоугольник 30"/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23" name="Текст 101"/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grpSp>
        <p:nvGrpSpPr>
          <p:cNvPr id="66" name="Группа 65"/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/>
            <p:cNvCxnSpPr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/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6" name="Текст 74"/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7" name="Текст 74"/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8" name="Текст 74"/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9" name="Текст 74"/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8" name="Текст 35"/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9" name="Текст 35"/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2" name="Текст 35"/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3" name="Текст 35"/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4" name="Текст 35"/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5" name="Текст 35"/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6" name="Текст 35"/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7" name="Текст 35"/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8" name="Текст 35"/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9" name="Текст 35"/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30" name="Текст 35"/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  <a:endParaRPr lang="ru-RU" dirty="0"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  <a:endParaRPr lang="ru-RU" dirty="0"/>
          </a:p>
        </p:txBody>
      </p:sp>
      <p:sp>
        <p:nvSpPr>
          <p:cNvPr id="153" name="Текст 35"/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  <a:endParaRPr lang="ru-RU" dirty="0"/>
          </a:p>
        </p:txBody>
      </p:sp>
      <p:sp>
        <p:nvSpPr>
          <p:cNvPr id="189" name="Текст 35"/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  <a:endParaRPr lang="ru-RU" dirty="0"/>
          </a:p>
        </p:txBody>
      </p:sp>
      <p:sp>
        <p:nvSpPr>
          <p:cNvPr id="190" name="Текст 35"/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  <a:endParaRPr lang="ru-RU" dirty="0"/>
          </a:p>
        </p:txBody>
      </p:sp>
      <p:sp>
        <p:nvSpPr>
          <p:cNvPr id="191" name="Текст 35"/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91" name="Текст 7"/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/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/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/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" name="Блок-схема: узел 9"/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/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/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/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5" name="Блок-схема: узел 14"/>
          <p:cNvSpPr/>
          <p:nvPr userDrawn="1"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17" name="Рисунок 4"/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31" hasCustomPrompt="1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4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  <a:endParaRPr lang="ru-RU" dirty="0"/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47" name="Текст 35"/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50" name="Текст 35"/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51" name="Текст 35"/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52" name="Текст 35"/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53" name="Текст 35"/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54" name="Текст 35"/>
          <p:cNvSpPr>
            <a:spLocks noGrp="1"/>
          </p:cNvSpPr>
          <p:nvPr>
            <p:ph type="body" sz="quarter" idx="38" hasCustomPrompt="1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55" name="Текст 35"/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/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6" name="Текст 35"/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7" name="Текст 35"/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8" name="Текст 35"/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9" name="Текст 35"/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0" name="Текст 35"/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1" name="Текст 35"/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cxnSp>
        <p:nvCxnSpPr>
          <p:cNvPr id="168" name="Google Shape;2799;p94"/>
          <p:cNvCxnSpPr/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/>
          <p:cNvCxnSpPr/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/>
          <p:cNvCxnSpPr/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/>
          <p:cNvCxnSpPr/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9" name="Дата 8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/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97" name="Текст 7"/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198" name="Текст 7"/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199" name="Текст 7"/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200" name="Текст 7"/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</a:fld>
            <a:endParaRPr lang="ru-RU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/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1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</a:fld>
            <a:endParaRPr lang="ru-RU"/>
          </a:p>
        </p:txBody>
      </p:sp>
      <p:sp>
        <p:nvSpPr>
          <p:cNvPr id="22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4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</a:fld>
            <a:endParaRPr lang="ru-RU"/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560" indent="0">
              <a:buNone/>
              <a:defRPr sz="1265" b="1"/>
            </a:lvl2pPr>
            <a:lvl3pPr marL="578485" indent="0">
              <a:buNone/>
              <a:defRPr sz="1140" b="1"/>
            </a:lvl3pPr>
            <a:lvl4pPr marL="868045" indent="0">
              <a:buNone/>
              <a:defRPr sz="1015" b="1"/>
            </a:lvl4pPr>
            <a:lvl5pPr marL="1157605" indent="0">
              <a:buNone/>
              <a:defRPr sz="1015" b="1"/>
            </a:lvl5pPr>
            <a:lvl6pPr marL="1447165" indent="0">
              <a:buNone/>
              <a:defRPr sz="1015" b="1"/>
            </a:lvl6pPr>
            <a:lvl7pPr marL="1736090" indent="0">
              <a:buNone/>
              <a:defRPr sz="1015" b="1"/>
            </a:lvl7pPr>
            <a:lvl8pPr marL="2025650" indent="0">
              <a:buNone/>
              <a:defRPr sz="1015" b="1"/>
            </a:lvl8pPr>
            <a:lvl9pPr marL="2315210" indent="0">
              <a:buNone/>
              <a:defRPr sz="1015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560" indent="0">
              <a:buNone/>
              <a:defRPr sz="1265" b="1"/>
            </a:lvl2pPr>
            <a:lvl3pPr marL="578485" indent="0">
              <a:buNone/>
              <a:defRPr sz="1140" b="1"/>
            </a:lvl3pPr>
            <a:lvl4pPr marL="868045" indent="0">
              <a:buNone/>
              <a:defRPr sz="1015" b="1"/>
            </a:lvl4pPr>
            <a:lvl5pPr marL="1157605" indent="0">
              <a:buNone/>
              <a:defRPr sz="1015" b="1"/>
            </a:lvl5pPr>
            <a:lvl6pPr marL="1447165" indent="0">
              <a:buNone/>
              <a:defRPr sz="1015" b="1"/>
            </a:lvl6pPr>
            <a:lvl7pPr marL="1736090" indent="0">
              <a:buNone/>
              <a:defRPr sz="1015" b="1"/>
            </a:lvl7pPr>
            <a:lvl8pPr marL="2025650" indent="0">
              <a:buNone/>
              <a:defRPr sz="1015" b="1"/>
            </a:lvl8pPr>
            <a:lvl9pPr marL="2315210" indent="0">
              <a:buNone/>
              <a:defRPr sz="1015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</a:fld>
            <a:endParaRPr lang="ru-RU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5"/>
            </a:lvl1pPr>
            <a:lvl2pPr>
              <a:defRPr sz="1520"/>
            </a:lvl2pPr>
            <a:lvl3pPr>
              <a:defRPr sz="1265"/>
            </a:lvl3pPr>
            <a:lvl4pPr>
              <a:defRPr sz="1140"/>
            </a:lvl4pPr>
            <a:lvl5pPr>
              <a:defRPr sz="1140"/>
            </a:lvl5pPr>
            <a:lvl6pPr>
              <a:defRPr sz="1265"/>
            </a:lvl6pPr>
            <a:lvl7pPr>
              <a:defRPr sz="1265"/>
            </a:lvl7pPr>
            <a:lvl8pPr>
              <a:defRPr sz="1265"/>
            </a:lvl8pPr>
            <a:lvl9pPr>
              <a:defRPr sz="1265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560" indent="0">
              <a:buNone/>
              <a:defRPr sz="885"/>
            </a:lvl2pPr>
            <a:lvl3pPr marL="578485" indent="0">
              <a:buNone/>
              <a:defRPr sz="760"/>
            </a:lvl3pPr>
            <a:lvl4pPr marL="868045" indent="0">
              <a:buNone/>
              <a:defRPr sz="630"/>
            </a:lvl4pPr>
            <a:lvl5pPr marL="1157605" indent="0">
              <a:buNone/>
              <a:defRPr sz="630"/>
            </a:lvl5pPr>
            <a:lvl6pPr marL="1447165" indent="0">
              <a:buNone/>
              <a:defRPr sz="630"/>
            </a:lvl6pPr>
            <a:lvl7pPr marL="1736090" indent="0">
              <a:buNone/>
              <a:defRPr sz="630"/>
            </a:lvl7pPr>
            <a:lvl8pPr marL="2025650" indent="0">
              <a:buNone/>
              <a:defRPr sz="630"/>
            </a:lvl8pPr>
            <a:lvl9pPr marL="2315210" indent="0">
              <a:buNone/>
              <a:defRPr sz="63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</a:fld>
            <a:endParaRPr lang="ru-RU"/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560" indent="0">
              <a:buNone/>
              <a:defRPr sz="1775"/>
            </a:lvl2pPr>
            <a:lvl3pPr marL="578485" indent="0">
              <a:buNone/>
              <a:defRPr sz="1520"/>
            </a:lvl3pPr>
            <a:lvl4pPr marL="868045" indent="0">
              <a:buNone/>
              <a:defRPr sz="1265"/>
            </a:lvl4pPr>
            <a:lvl5pPr marL="1157605" indent="0">
              <a:buNone/>
              <a:defRPr sz="1265"/>
            </a:lvl5pPr>
            <a:lvl6pPr marL="1447165" indent="0">
              <a:buNone/>
              <a:defRPr sz="1265"/>
            </a:lvl6pPr>
            <a:lvl7pPr marL="1736090" indent="0">
              <a:buNone/>
              <a:defRPr sz="1265"/>
            </a:lvl7pPr>
            <a:lvl8pPr marL="2025650" indent="0">
              <a:buNone/>
              <a:defRPr sz="1265"/>
            </a:lvl8pPr>
            <a:lvl9pPr marL="2315210" indent="0">
              <a:buNone/>
              <a:defRPr sz="1265"/>
            </a:lvl9pPr>
          </a:lstStyle>
          <a:p>
            <a:r>
              <a:rPr lang="ru-RU"/>
              <a:t>Вставка рисунка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image" Target="../media/image5.emf"/><Relationship Id="rId26" Type="http://schemas.openxmlformats.org/officeDocument/2006/relationships/image" Target="../media/image4.emf"/><Relationship Id="rId25" Type="http://schemas.openxmlformats.org/officeDocument/2006/relationships/image" Target="../media/image3.png"/><Relationship Id="rId24" Type="http://schemas.openxmlformats.org/officeDocument/2006/relationships/image" Target="../media/image2.png"/><Relationship Id="rId23" Type="http://schemas.openxmlformats.org/officeDocument/2006/relationships/image" Target="../media/image1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875"/>
          </a:xfrm>
          <a:prstGeom prst="rect">
            <a:avLst/>
          </a:prstGeom>
        </p:spPr>
      </p:pic>
      <p:grpSp>
        <p:nvGrpSpPr>
          <p:cNvPr id="9" name="Группа 8"/>
          <p:cNvGrpSpPr/>
          <p:nvPr userDrawn="1"/>
        </p:nvGrpSpPr>
        <p:grpSpPr>
          <a:xfrm>
            <a:off x="112895" y="253595"/>
            <a:ext cx="9242979" cy="738864"/>
            <a:chOff x="112895" y="253595"/>
            <a:chExt cx="9242979" cy="738864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1" name="Прямая соединительная линия 10"/>
            <p:cNvCxnSpPr/>
            <p:nvPr/>
          </p:nvCxnSpPr>
          <p:spPr>
            <a:xfrm>
              <a:off x="1416975" y="797364"/>
              <a:ext cx="7938899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Группа 11"/>
          <p:cNvGrpSpPr/>
          <p:nvPr userDrawn="1"/>
        </p:nvGrpSpPr>
        <p:grpSpPr>
          <a:xfrm>
            <a:off x="9108556" y="335763"/>
            <a:ext cx="2919033" cy="327918"/>
            <a:chOff x="6425387" y="253595"/>
            <a:chExt cx="3762836" cy="422709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649" y="253595"/>
              <a:ext cx="633574" cy="4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Рисунок 4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425387" y="253595"/>
              <a:ext cx="1535050" cy="376138"/>
            </a:xfrm>
            <a:prstGeom prst="rect">
              <a:avLst/>
            </a:prstGeom>
          </p:spPr>
        </p:pic>
        <p:pic>
          <p:nvPicPr>
            <p:cNvPr id="47" name="Рисунок 46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181322" y="253595"/>
              <a:ext cx="1227044" cy="409015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algn="l" defTabSz="578485" rtl="0" eaLnBrk="1" latinLnBrk="0" hangingPunct="1">
        <a:lnSpc>
          <a:spcPct val="90000"/>
        </a:lnSpc>
        <a:spcBef>
          <a:spcPct val="0"/>
        </a:spcBef>
        <a:buNone/>
        <a:defRPr sz="1995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780" indent="-144780" algn="l" defTabSz="578485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45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34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7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265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995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5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905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385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905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31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6pPr>
      <a:lvl7pPr marL="188087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7pPr>
      <a:lvl8pPr marL="217043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8pPr>
      <a:lvl9pPr marL="245999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1pPr>
      <a:lvl2pPr marL="28956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2pPr>
      <a:lvl3pPr marL="57848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3pPr>
      <a:lvl4pPr marL="86804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5pPr>
      <a:lvl6pPr marL="144716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6pPr>
      <a:lvl7pPr marL="173609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7pPr>
      <a:lvl8pPr marL="202565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8pPr>
      <a:lvl9pPr marL="231521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7.GIF"/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46685" y="4323715"/>
            <a:ext cx="7643495" cy="826770"/>
          </a:xfrm>
        </p:spPr>
        <p:txBody>
          <a:bodyPr/>
          <a:lstStyle/>
          <a:p>
            <a:r>
              <a:rPr lang="ru-RU" b="0" dirty="0">
                <a:latin typeface="+mn-lt"/>
              </a:rPr>
              <a:t>Команда К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146050" y="5149850"/>
            <a:ext cx="7644130" cy="756920"/>
          </a:xfrm>
        </p:spPr>
        <p:txBody>
          <a:bodyPr/>
          <a:lstStyle/>
          <a:p>
            <a:r>
              <a:rPr lang="ru-RU" dirty="0"/>
              <a:t>4. Сервис автоматического распределения задач</a:t>
            </a:r>
            <a:endParaRPr lang="ru-RU" dirty="0"/>
          </a:p>
          <a:p>
            <a:r>
              <a:rPr lang="ru-RU" dirty="0"/>
              <a:t>    для выездных сотрудников банка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7" y="149142"/>
            <a:ext cx="1603667" cy="80183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8938004" y="319089"/>
            <a:ext cx="2919033" cy="327918"/>
            <a:chOff x="6425387" y="253595"/>
            <a:chExt cx="3762836" cy="42270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649" y="253595"/>
              <a:ext cx="633574" cy="4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5387" y="253595"/>
              <a:ext cx="1535050" cy="376138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1322" y="253595"/>
              <a:ext cx="1227044" cy="409015"/>
            </a:xfrm>
            <a:prstGeom prst="rect">
              <a:avLst/>
            </a:prstGeom>
          </p:spPr>
        </p:pic>
      </p:grpSp>
      <p:sp>
        <p:nvSpPr>
          <p:cNvPr id="16" name="Прямоугольник: скругленные углы 81"/>
          <p:cNvSpPr/>
          <p:nvPr/>
        </p:nvSpPr>
        <p:spPr>
          <a:xfrm>
            <a:off x="146754" y="2637391"/>
            <a:ext cx="5468955" cy="1399503"/>
          </a:xfrm>
          <a:prstGeom prst="roundRect">
            <a:avLst>
              <a:gd name="adj" fmla="val 7630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/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95" y="2964180"/>
            <a:ext cx="464820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4450" y="1083310"/>
            <a:ext cx="9752330" cy="5589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" name="Текст 7"/>
          <p:cNvSpPr>
            <a:spLocks noGrp="1"/>
          </p:cNvSpPr>
          <p:nvPr/>
        </p:nvSpPr>
        <p:spPr>
          <a:xfrm>
            <a:off x="405765" y="992505"/>
            <a:ext cx="3966845" cy="44513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ym typeface="+mn-ea"/>
              </a:rPr>
              <a:t>web </a:t>
            </a:r>
            <a:r>
              <a:rPr lang="ru-RU">
                <a:sym typeface="+mn-ea"/>
              </a:rPr>
              <a:t>- интерфейс менеджера</a:t>
            </a:r>
            <a:endParaRPr lang="en-US" alt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0000"/>
                  </a:schemeClr>
                </a:solidFill>
              </a14:hiddenFill>
            </a:ext>
          </a:extLst>
        </p:spPr>
        <p:txBody>
          <a:bodyPr/>
          <a:p>
            <a:r>
              <a:rPr lang="ru-RU" sz="2000" dirty="0">
                <a:latin typeface="+mn-lt"/>
              </a:rPr>
              <a:t>Результат решения</a:t>
            </a:r>
            <a:endParaRPr lang="ru-RU" sz="2000" dirty="0">
              <a:latin typeface="+mn-lt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05765" y="1859915"/>
            <a:ext cx="1971675" cy="439864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94940" y="1859915"/>
            <a:ext cx="1980565" cy="4417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005" y="1876425"/>
            <a:ext cx="1979930" cy="4417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435" y="1876425"/>
            <a:ext cx="1979930" cy="44176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325" y="1859915"/>
            <a:ext cx="1994535" cy="4450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618" y="332961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Результат решения</a:t>
            </a:r>
            <a:endParaRPr lang="ru-RU" dirty="0">
              <a:latin typeface="+mn-lt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3" name="Прямая соединительная линия 12"/>
            <p:cNvCxnSpPr/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Группа 13"/>
          <p:cNvGrpSpPr/>
          <p:nvPr/>
        </p:nvGrpSpPr>
        <p:grpSpPr>
          <a:xfrm>
            <a:off x="8938004" y="319089"/>
            <a:ext cx="2919033" cy="327918"/>
            <a:chOff x="6425387" y="253595"/>
            <a:chExt cx="3762836" cy="422709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649" y="253595"/>
              <a:ext cx="633574" cy="4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5387" y="253595"/>
              <a:ext cx="1535050" cy="376138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1322" y="253595"/>
              <a:ext cx="1227044" cy="409015"/>
            </a:xfrm>
            <a:prstGeom prst="rect">
              <a:avLst/>
            </a:prstGeom>
          </p:spPr>
        </p:pic>
      </p:grp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527175" y="1560195"/>
            <a:ext cx="9137015" cy="5161280"/>
          </a:xfrm>
          <a:prstGeom prst="rect">
            <a:avLst/>
          </a:prstGeom>
        </p:spPr>
      </p:pic>
      <p:sp>
        <p:nvSpPr>
          <p:cNvPr id="57" name="Текст 7"/>
          <p:cNvSpPr>
            <a:spLocks noGrp="1"/>
          </p:cNvSpPr>
          <p:nvPr/>
        </p:nvSpPr>
        <p:spPr>
          <a:xfrm>
            <a:off x="415925" y="992505"/>
            <a:ext cx="2730500" cy="44513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ru-RU"/>
              <a:t>API</a:t>
            </a:r>
            <a:endParaRPr lang="en-US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Заголовок 1"/>
          <p:cNvSpPr>
            <a:spLocks noGrp="1"/>
          </p:cNvSpPr>
          <p:nvPr/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4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5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altLang="ru-RU"/>
              <a:t>Документация к проекту</a:t>
            </a:r>
            <a:endParaRPr lang="ru-RU" alt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>
          <a:xfrm>
            <a:off x="680085" y="1744345"/>
            <a:ext cx="5226050" cy="857250"/>
          </a:xfrm>
        </p:spPr>
        <p:txBody>
          <a:bodyPr/>
          <a:p>
            <a:r>
              <a:rPr lang="ru-RU"/>
              <a:t>руководство менеждера</a:t>
            </a:r>
            <a:endParaRPr lang="ru-RU"/>
          </a:p>
          <a:p>
            <a:r>
              <a:rPr lang="ru-RU"/>
              <a:t>руководство сотрудника</a:t>
            </a:r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6205" y="1186815"/>
            <a:ext cx="4586605" cy="4815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35" y="1668145"/>
            <a:ext cx="4182745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Заголовок 1"/>
          <p:cNvSpPr>
            <a:spLocks noGrp="1"/>
          </p:cNvSpPr>
          <p:nvPr/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4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5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altLang="ru-RU"/>
              <a:t>Перспективы</a:t>
            </a:r>
            <a:endParaRPr lang="ru-RU" alt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7"/>
          </p:nvPr>
        </p:nvSpPr>
        <p:spPr>
          <a:xfrm>
            <a:off x="461645" y="2099945"/>
            <a:ext cx="11268710" cy="3463925"/>
          </a:xfrm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lang="ru-RU" altLang="en-US" sz="1800" dirty="0"/>
              <a:t>оптимизация порядка распределения задач</a:t>
            </a:r>
            <a:endParaRPr lang="ru-RU" altLang="en-US" sz="1800" dirty="0"/>
          </a:p>
          <a:p>
            <a:pPr>
              <a:lnSpc>
                <a:spcPct val="100000"/>
              </a:lnSpc>
            </a:pPr>
            <a:r>
              <a:rPr lang="ru-RU" altLang="en-US" sz="1800" dirty="0"/>
              <a:t>изменение модели данных </a:t>
            </a:r>
            <a:endParaRPr lang="ru-RU" altLang="en-US" sz="1800" dirty="0"/>
          </a:p>
          <a:p>
            <a:pPr>
              <a:lnSpc>
                <a:spcPct val="100000"/>
              </a:lnSpc>
            </a:pPr>
            <a:r>
              <a:rPr lang="ru-RU" altLang="en-US" sz="1800" dirty="0"/>
              <a:t>реализация авторизации пользователей</a:t>
            </a:r>
            <a:endParaRPr lang="ru-RU" altLang="en-US" sz="1800" dirty="0"/>
          </a:p>
          <a:p>
            <a:pPr>
              <a:lnSpc>
                <a:spcPct val="100000"/>
              </a:lnSpc>
            </a:pPr>
            <a:r>
              <a:rPr lang="ru-RU" altLang="en-US" sz="1800" dirty="0"/>
              <a:t>добавление позиционирования менеджера (навигация)</a:t>
            </a:r>
            <a:endParaRPr lang="ru-RU" altLang="en-US" sz="1800" dirty="0"/>
          </a:p>
          <a:p>
            <a:pPr>
              <a:lnSpc>
                <a:spcPct val="100000"/>
              </a:lnSpc>
            </a:pPr>
            <a:r>
              <a:rPr lang="ru-RU" altLang="en-US" sz="1800" dirty="0"/>
              <a:t>смена стека на </a:t>
            </a:r>
            <a:r>
              <a:rPr lang="en-US" altLang="en-US" sz="1800" dirty="0"/>
              <a:t>frontend</a:t>
            </a:r>
            <a:endParaRPr lang="en-US" altLang="en-US" sz="1800" dirty="0"/>
          </a:p>
          <a:p>
            <a:pPr>
              <a:lnSpc>
                <a:spcPct val="100000"/>
              </a:lnSpc>
            </a:pPr>
            <a:r>
              <a:rPr lang="ru-RU" altLang="en-US" sz="1800" dirty="0"/>
              <a:t>внедрение показателей при аналитике</a:t>
            </a:r>
            <a:endParaRPr lang="ru-RU" altLang="en-US" sz="1800" dirty="0"/>
          </a:p>
          <a:p>
            <a:pPr marL="0" indent="0">
              <a:lnSpc>
                <a:spcPct val="100000"/>
              </a:lnSpc>
              <a:buNone/>
            </a:pPr>
            <a:endParaRPr lang="ru-RU" altLang="en-US" sz="1800" dirty="0"/>
          </a:p>
          <a:p>
            <a:pPr>
              <a:lnSpc>
                <a:spcPct val="100000"/>
              </a:lnSpc>
            </a:pPr>
            <a:endParaRPr lang="ru-RU" altLang="en-US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/>
              <a:t>Ссылки на решение</a:t>
            </a:r>
            <a:endParaRPr lang="ru-RU"/>
          </a:p>
        </p:txBody>
      </p:sp>
      <p:pic>
        <p:nvPicPr>
          <p:cNvPr id="100" name="Content Placeholder 9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40410" y="3121660"/>
            <a:ext cx="2091690" cy="2091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Content Placeholder 100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39820" y="3121660"/>
            <a:ext cx="2174240" cy="2091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" name="Текст 7"/>
          <p:cNvSpPr>
            <a:spLocks noGrp="1"/>
          </p:cNvSpPr>
          <p:nvPr/>
        </p:nvSpPr>
        <p:spPr>
          <a:xfrm>
            <a:off x="1106170" y="1913255"/>
            <a:ext cx="1359535" cy="44513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ym typeface="+mn-ea"/>
              </a:rPr>
              <a:t>GitHub</a:t>
            </a:r>
            <a:endParaRPr lang="en-US"/>
          </a:p>
        </p:txBody>
      </p:sp>
      <p:sp>
        <p:nvSpPr>
          <p:cNvPr id="7" name="Текст 7"/>
          <p:cNvSpPr>
            <a:spLocks noGrp="1"/>
          </p:cNvSpPr>
          <p:nvPr/>
        </p:nvSpPr>
        <p:spPr>
          <a:xfrm>
            <a:off x="3543935" y="1913255"/>
            <a:ext cx="2384425" cy="44513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Web </a:t>
            </a:r>
            <a:r>
              <a:rPr lang="ru-RU"/>
              <a:t>- сотрудника</a:t>
            </a:r>
            <a:endParaRPr lang="ru-RU"/>
          </a:p>
        </p:txBody>
      </p:sp>
      <p:pic>
        <p:nvPicPr>
          <p:cNvPr id="102" name="Picture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6508115" y="3122295"/>
            <a:ext cx="2128520" cy="2091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Текст 7"/>
          <p:cNvSpPr>
            <a:spLocks noGrp="1"/>
          </p:cNvSpPr>
          <p:nvPr/>
        </p:nvSpPr>
        <p:spPr>
          <a:xfrm>
            <a:off x="6379845" y="1913255"/>
            <a:ext cx="2384425" cy="44513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Web </a:t>
            </a:r>
            <a:r>
              <a:rPr lang="ru-RU"/>
              <a:t>- менеджера</a:t>
            </a:r>
            <a:endParaRPr lang="ru-RU"/>
          </a:p>
        </p:txBody>
      </p:sp>
      <p:sp>
        <p:nvSpPr>
          <p:cNvPr id="10" name="Текст 7"/>
          <p:cNvSpPr>
            <a:spLocks noGrp="1"/>
          </p:cNvSpPr>
          <p:nvPr/>
        </p:nvSpPr>
        <p:spPr>
          <a:xfrm>
            <a:off x="9215755" y="1913255"/>
            <a:ext cx="2384425" cy="44513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API</a:t>
            </a:r>
            <a:endParaRPr lang="en-US"/>
          </a:p>
        </p:txBody>
      </p:sp>
      <p:pic>
        <p:nvPicPr>
          <p:cNvPr id="103" name="Picture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9330690" y="3121660"/>
            <a:ext cx="2280920" cy="20916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46685" y="4323715"/>
            <a:ext cx="7643495" cy="826770"/>
          </a:xfrm>
        </p:spPr>
        <p:txBody>
          <a:bodyPr/>
          <a:lstStyle/>
          <a:p>
            <a:r>
              <a:rPr lang="ru-RU" b="0" dirty="0">
                <a:latin typeface="+mn-lt"/>
              </a:rPr>
              <a:t>Команда К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146050" y="5149850"/>
            <a:ext cx="7644130" cy="75692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7" y="149142"/>
            <a:ext cx="1603667" cy="80183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8938004" y="319089"/>
            <a:ext cx="2919033" cy="327918"/>
            <a:chOff x="6425387" y="253595"/>
            <a:chExt cx="3762836" cy="42270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649" y="253595"/>
              <a:ext cx="633574" cy="4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5387" y="253595"/>
              <a:ext cx="1535050" cy="376138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1322" y="253595"/>
              <a:ext cx="1227044" cy="409015"/>
            </a:xfrm>
            <a:prstGeom prst="rect">
              <a:avLst/>
            </a:prstGeom>
          </p:spPr>
        </p:pic>
      </p:grpSp>
      <p:sp>
        <p:nvSpPr>
          <p:cNvPr id="16" name="Прямоугольник: скругленные углы 81"/>
          <p:cNvSpPr/>
          <p:nvPr/>
        </p:nvSpPr>
        <p:spPr>
          <a:xfrm>
            <a:off x="146754" y="2637391"/>
            <a:ext cx="5468955" cy="1399503"/>
          </a:xfrm>
          <a:prstGeom prst="roundRect">
            <a:avLst>
              <a:gd name="adj" fmla="val 7630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/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95" y="2964180"/>
            <a:ext cx="464820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Команда К</a:t>
            </a:r>
            <a:endParaRPr lang="ru-RU" dirty="0">
              <a:latin typeface="+mn-lt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6"/>
          </p:nvPr>
        </p:nvSpPr>
        <p:spPr>
          <a:xfrm>
            <a:off x="806450" y="3478530"/>
            <a:ext cx="1938020" cy="2289810"/>
          </a:xfrm>
          <a:gradFill>
            <a:gsLst>
              <a:gs pos="0">
                <a:schemeClr val="accent1">
                  <a:lumMod val="5000"/>
                  <a:lumOff val="95000"/>
                  <a:alpha val="29580"/>
                </a:schemeClr>
              </a:gs>
              <a:gs pos="100000">
                <a:schemeClr val="bg1">
                  <a:alpha val="0"/>
                </a:schemeClr>
              </a:gs>
            </a:gsLst>
          </a:gradFill>
        </p:spPr>
        <p:txBody>
          <a:bodyPr/>
          <a:lstStyle/>
          <a:p>
            <a:r>
              <a:rPr lang="ru-RU" dirty="0"/>
              <a:t>Руслан</a:t>
            </a:r>
            <a:endParaRPr lang="ru-RU" dirty="0"/>
          </a:p>
          <a:p>
            <a:r>
              <a:rPr lang="ru-RU" dirty="0"/>
              <a:t>Латипов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7"/>
          </p:nvPr>
        </p:nvSpPr>
        <p:spPr>
          <a:xfrm>
            <a:off x="806450" y="4192270"/>
            <a:ext cx="1938020" cy="1576705"/>
          </a:xfrm>
        </p:spPr>
        <p:txBody>
          <a:bodyPr/>
          <a:lstStyle/>
          <a:p>
            <a:r>
              <a:rPr lang="en-US" dirty="0"/>
              <a:t>Python Developer</a:t>
            </a:r>
            <a:endParaRPr lang="en-US" dirty="0"/>
          </a:p>
          <a:p>
            <a:r>
              <a:rPr lang="en-US" altLang="ru-RU" dirty="0"/>
              <a:t>@rus_lat116</a:t>
            </a:r>
            <a:endParaRPr lang="ru-RU" dirty="0"/>
          </a:p>
          <a:p>
            <a:r>
              <a:rPr lang="en-US" altLang="ru-RU" dirty="0"/>
              <a:t>+79375213277</a:t>
            </a:r>
            <a:endParaRPr lang="en-US" alt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32"/>
          </p:nvPr>
        </p:nvSpPr>
        <p:spPr>
          <a:xfrm>
            <a:off x="5173980" y="3478530"/>
            <a:ext cx="1933575" cy="2289810"/>
          </a:xfrm>
          <a:gradFill>
            <a:gsLst>
              <a:gs pos="0">
                <a:schemeClr val="accent1">
                  <a:lumMod val="5000"/>
                  <a:lumOff val="95000"/>
                  <a:alpha val="29580"/>
                </a:schemeClr>
              </a:gs>
              <a:gs pos="100000">
                <a:schemeClr val="bg1">
                  <a:alpha val="0"/>
                </a:schemeClr>
              </a:gs>
            </a:gsLst>
          </a:gradFill>
        </p:spPr>
        <p:txBody>
          <a:bodyPr/>
          <a:lstStyle/>
          <a:p>
            <a:r>
              <a:rPr lang="ru-RU" dirty="0"/>
              <a:t>Юрий </a:t>
            </a:r>
            <a:endParaRPr lang="ru-RU" dirty="0"/>
          </a:p>
          <a:p>
            <a:r>
              <a:rPr lang="ru-RU" dirty="0"/>
              <a:t>Дон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33"/>
          </p:nvPr>
        </p:nvSpPr>
        <p:spPr>
          <a:xfrm>
            <a:off x="5163820" y="4191635"/>
            <a:ext cx="1929130" cy="1576705"/>
          </a:xfrm>
        </p:spPr>
        <p:txBody>
          <a:bodyPr/>
          <a:lstStyle/>
          <a:p>
            <a:r>
              <a:rPr lang="en-US" dirty="0"/>
              <a:t>Data scientist</a:t>
            </a:r>
            <a:endParaRPr lang="en-US" dirty="0"/>
          </a:p>
          <a:p>
            <a:r>
              <a:rPr lang="en-US" dirty="0"/>
              <a:t>@Yuriy_Nikitich</a:t>
            </a:r>
            <a:endParaRPr lang="en-US" dirty="0"/>
          </a:p>
          <a:p>
            <a:r>
              <a:rPr lang="ru-RU" dirty="0"/>
              <a:t>+79189881111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34"/>
          </p:nvPr>
        </p:nvSpPr>
        <p:spPr>
          <a:xfrm>
            <a:off x="9416415" y="3478530"/>
            <a:ext cx="2038985" cy="2289810"/>
          </a:xfrm>
          <a:gradFill>
            <a:gsLst>
              <a:gs pos="0">
                <a:schemeClr val="accent1">
                  <a:lumMod val="5000"/>
                  <a:lumOff val="95000"/>
                  <a:alpha val="29580"/>
                </a:schemeClr>
              </a:gs>
              <a:gs pos="100000">
                <a:schemeClr val="bg1">
                  <a:alpha val="0"/>
                </a:schemeClr>
              </a:gs>
            </a:gsLst>
          </a:gradFill>
        </p:spPr>
        <p:txBody>
          <a:bodyPr/>
          <a:lstStyle/>
          <a:p>
            <a:r>
              <a:rPr lang="ru-RU" dirty="0"/>
              <a:t>Татьяна</a:t>
            </a:r>
            <a:endParaRPr lang="ru-RU" dirty="0"/>
          </a:p>
          <a:p>
            <a:r>
              <a:rPr lang="ru-RU" dirty="0"/>
              <a:t>Моисеева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5"/>
          </p:nvPr>
        </p:nvSpPr>
        <p:spPr>
          <a:xfrm>
            <a:off x="9521825" y="4192270"/>
            <a:ext cx="1934210" cy="1576705"/>
          </a:xfrm>
        </p:spPr>
        <p:txBody>
          <a:bodyPr/>
          <a:lstStyle/>
          <a:p>
            <a:r>
              <a:rPr lang="en-US" dirty="0">
                <a:sym typeface="+mn-ea"/>
              </a:rPr>
              <a:t>Data scientist</a:t>
            </a:r>
            <a:endParaRPr lang="en-US" dirty="0"/>
          </a:p>
          <a:p>
            <a:r>
              <a:rPr lang="en-US" altLang="ru-RU" dirty="0"/>
              <a:t>@Estochka</a:t>
            </a:r>
            <a:endParaRPr lang="en-US" altLang="ru-RU" dirty="0"/>
          </a:p>
          <a:p>
            <a:r>
              <a:rPr lang="ru-RU" dirty="0"/>
              <a:t>+79104531079</a:t>
            </a:r>
            <a:endParaRPr lang="ru-RU" dirty="0"/>
          </a:p>
          <a:p>
            <a:endParaRPr lang="ru-RU" dirty="0"/>
          </a:p>
        </p:txBody>
      </p:sp>
      <p:grpSp>
        <p:nvGrpSpPr>
          <p:cNvPr id="22" name="Группа 21"/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24" name="Прямая соединительная линия 23"/>
            <p:cNvCxnSpPr/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Группа 24"/>
          <p:cNvGrpSpPr/>
          <p:nvPr/>
        </p:nvGrpSpPr>
        <p:grpSpPr>
          <a:xfrm>
            <a:off x="8938004" y="319089"/>
            <a:ext cx="2919033" cy="327918"/>
            <a:chOff x="6425387" y="253595"/>
            <a:chExt cx="3762836" cy="422709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649" y="253595"/>
              <a:ext cx="633574" cy="4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5387" y="253595"/>
              <a:ext cx="1535050" cy="376138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1322" y="253595"/>
              <a:ext cx="1227044" cy="409015"/>
            </a:xfrm>
            <a:prstGeom prst="rect">
              <a:avLst/>
            </a:prstGeom>
          </p:spPr>
        </p:pic>
      </p:grpSp>
      <p:pic>
        <p:nvPicPr>
          <p:cNvPr id="83" name="Google Shape;83;p7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015230" y="1172845"/>
            <a:ext cx="2001520" cy="194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88;p7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437370" y="1144270"/>
            <a:ext cx="1996440" cy="201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78180" y="1196975"/>
            <a:ext cx="2100580" cy="193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8"/>
          </p:nvPr>
        </p:nvSpPr>
        <p:spPr>
          <a:xfrm>
            <a:off x="1873250" y="1790065"/>
            <a:ext cx="3867150" cy="892810"/>
          </a:xfrm>
        </p:spPr>
        <p:txBody>
          <a:bodyPr>
            <a:noAutofit/>
          </a:bodyPr>
          <a:lstStyle/>
          <a:p>
            <a:r>
              <a:rPr lang="ru-RU" sz="1500" dirty="0"/>
              <a:t>актуальность задачи</a:t>
            </a:r>
            <a:endParaRPr lang="ru-RU" sz="1500" dirty="0"/>
          </a:p>
          <a:p>
            <a:r>
              <a:rPr lang="ru-RU" sz="1500" dirty="0"/>
              <a:t>описание задачи</a:t>
            </a:r>
            <a:endParaRPr lang="ru-RU" sz="1500" dirty="0"/>
          </a:p>
          <a:p>
            <a:r>
              <a:rPr lang="ru-RU" sz="1500" dirty="0"/>
              <a:t>результат</a:t>
            </a:r>
            <a:endParaRPr lang="ru-RU" sz="15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/>
              <a:t>Структура решения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ru-RU"/>
              <a:t>техническая реализация</a:t>
            </a:r>
            <a:endParaRPr lang="ru-RU"/>
          </a:p>
          <a:p>
            <a:r>
              <a:rPr lang="ru-RU"/>
              <a:t>алгоритм</a:t>
            </a:r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ru-RU" altLang="en-US"/>
              <a:t>Результат решения</a:t>
            </a:r>
            <a:endParaRPr lang="ru-RU" altLang="en-US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2"/>
          </p:nvPr>
        </p:nvSpPr>
        <p:spPr>
          <a:xfrm>
            <a:off x="1854200" y="4958715"/>
            <a:ext cx="3867150" cy="1255395"/>
          </a:xfrm>
        </p:spPr>
        <p:txBody>
          <a:bodyPr>
            <a:noAutofit/>
          </a:bodyPr>
          <a:lstStyle/>
          <a:p>
            <a:r>
              <a:rPr lang="en-US"/>
              <a:t>web </a:t>
            </a:r>
            <a:r>
              <a:rPr lang="ru-RU"/>
              <a:t>- интерфейс менеджера</a:t>
            </a:r>
            <a:endParaRPr lang="ru-RU"/>
          </a:p>
          <a:p>
            <a:r>
              <a:rPr lang="en-US"/>
              <a:t>web </a:t>
            </a:r>
            <a:r>
              <a:rPr lang="ru-RU"/>
              <a:t>- интерфейс сотрудника</a:t>
            </a:r>
            <a:endParaRPr lang="ru-RU"/>
          </a:p>
          <a:p>
            <a:r>
              <a:rPr lang="ru-RU"/>
              <a:t>база данных</a:t>
            </a:r>
            <a:endParaRPr lang="ru-RU"/>
          </a:p>
          <a:p>
            <a:r>
              <a:rPr lang="en-US"/>
              <a:t>API</a:t>
            </a:r>
            <a:endParaRPr lang="en-US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ru-RU" altLang="ru-RU"/>
              <a:t>Документация к проекту</a:t>
            </a:r>
            <a:endParaRPr lang="ru-RU" alt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ru-RU"/>
              <a:t>руководство менеждера</a:t>
            </a:r>
            <a:endParaRPr lang="ru-RU"/>
          </a:p>
          <a:p>
            <a:r>
              <a:rPr lang="ru-RU"/>
              <a:t>руководство сотрудника</a:t>
            </a:r>
            <a:endParaRPr lang="ru-RU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ru-RU" dirty="0"/>
              <a:t>01</a:t>
            </a:r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ru-RU"/>
              <a:t>02</a:t>
            </a:r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ru-RU"/>
              <a:t>03</a:t>
            </a:r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ru-RU"/>
              <a:t>04</a:t>
            </a:r>
            <a:endParaRPr lang="ru-RU"/>
          </a:p>
        </p:txBody>
      </p:sp>
      <p:grpSp>
        <p:nvGrpSpPr>
          <p:cNvPr id="25" name="Группа 24"/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27" name="Прямая соединительная линия 26"/>
            <p:cNvCxnSpPr/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Группа 27"/>
          <p:cNvGrpSpPr/>
          <p:nvPr/>
        </p:nvGrpSpPr>
        <p:grpSpPr>
          <a:xfrm>
            <a:off x="8938004" y="319089"/>
            <a:ext cx="2919033" cy="327918"/>
            <a:chOff x="6425387" y="253595"/>
            <a:chExt cx="3762836" cy="422709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649" y="253595"/>
              <a:ext cx="633574" cy="4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5387" y="253595"/>
              <a:ext cx="1535050" cy="376138"/>
            </a:xfrm>
            <a:prstGeom prst="rect">
              <a:avLst/>
            </a:prstGeom>
          </p:spPr>
        </p:pic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1322" y="253595"/>
              <a:ext cx="1227044" cy="409015"/>
            </a:xfrm>
            <a:prstGeom prst="rect">
              <a:avLst/>
            </a:prstGeom>
          </p:spPr>
        </p:pic>
      </p:grpSp>
      <p:sp>
        <p:nvSpPr>
          <p:cNvPr id="13" name="Текст 8"/>
          <p:cNvSpPr>
            <a:spLocks noGrp="1"/>
          </p:cNvSpPr>
          <p:nvPr/>
        </p:nvSpPr>
        <p:spPr>
          <a:xfrm>
            <a:off x="7498391" y="3374649"/>
            <a:ext cx="3866856" cy="672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45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алгоритм</a:t>
            </a:r>
            <a:endParaRPr lang="ru-RU"/>
          </a:p>
          <a:p>
            <a:r>
              <a:rPr lang="ru-RU" altLang="ru-RU"/>
              <a:t>техническая реализация</a:t>
            </a:r>
            <a:endParaRPr lang="ru-RU" altLang="ru-RU"/>
          </a:p>
        </p:txBody>
      </p:sp>
      <p:sp>
        <p:nvSpPr>
          <p:cNvPr id="19" name="Текст 7"/>
          <p:cNvSpPr>
            <a:spLocks noGrp="1"/>
          </p:cNvSpPr>
          <p:nvPr/>
        </p:nvSpPr>
        <p:spPr>
          <a:xfrm>
            <a:off x="7498388" y="2826088"/>
            <a:ext cx="3866856" cy="423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/>
              <a:t>Перспективы</a:t>
            </a:r>
            <a:endParaRPr lang="ru-RU" altLang="ru-RU"/>
          </a:p>
        </p:txBody>
      </p:sp>
      <p:sp>
        <p:nvSpPr>
          <p:cNvPr id="20" name="Text Box 19"/>
          <p:cNvSpPr txBox="1"/>
          <p:nvPr/>
        </p:nvSpPr>
        <p:spPr>
          <a:xfrm>
            <a:off x="6520180" y="2776855"/>
            <a:ext cx="7023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05</a:t>
            </a:r>
            <a:endParaRPr lang="ru-RU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Постановка задачи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6"/>
          </p:nvPr>
        </p:nvSpPr>
        <p:spPr>
          <a:xfrm>
            <a:off x="318770" y="3316605"/>
            <a:ext cx="3453765" cy="3239135"/>
          </a:xfrm>
        </p:spPr>
        <p:txBody>
          <a:bodyPr/>
          <a:lstStyle/>
          <a:p>
            <a:r>
              <a:rPr lang="ru-RU" sz="1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Актуальность</a:t>
            </a:r>
            <a:endParaRPr lang="ru-RU" sz="1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ru-RU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распределение задач происходит в ручном режиме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отсутствие автоматизации и последующего контроля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маршрут передвижения не оптимальный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нет единой базы данных отделений, партнёров, выездных сотрудников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1"/>
          </p:nvPr>
        </p:nvSpPr>
        <p:spPr>
          <a:xfrm>
            <a:off x="4151630" y="3316605"/>
            <a:ext cx="4040505" cy="323913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ru-RU" sz="1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Описание</a:t>
            </a:r>
            <a:endParaRPr lang="ru-RU" sz="1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buFont typeface="Arial" panose="020B0604020202020204" pitchFamily="34" charset="0"/>
            </a:pPr>
            <a:endParaRPr lang="ru-RU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3 типа задач в агентских точках</a:t>
            </a:r>
            <a:r>
              <a:rPr lang="ru-RU" altLang="ru-RU"/>
              <a:t> </a:t>
            </a:r>
            <a:endParaRPr lang="ru-RU" alt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/>
              <a:t>сопоставить входные данные по агентским точкам с типами задач и условиями их назначения</a:t>
            </a:r>
            <a:endParaRPr lang="ru-RU" alt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/>
              <a:t>сформировать оптимальный маршрут</a:t>
            </a:r>
            <a:endParaRPr lang="ru-RU" alt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/>
              <a:t>назначить задачи по каждой точке</a:t>
            </a:r>
            <a:endParaRPr lang="ru-RU" alt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/>
              <a:t>сформировать карту мест посещения и маршрут</a:t>
            </a:r>
            <a:endParaRPr lang="ru-RU" alt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2"/>
          </p:nvPr>
        </p:nvSpPr>
        <p:spPr>
          <a:xfrm>
            <a:off x="8469630" y="3316605"/>
            <a:ext cx="3333750" cy="3238500"/>
          </a:xfrm>
        </p:spPr>
        <p:txBody>
          <a:bodyPr/>
          <a:lstStyle/>
          <a:p>
            <a:r>
              <a:rPr lang="ru-RU" sz="1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Результат</a:t>
            </a:r>
            <a:endParaRPr lang="ru-RU" sz="1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ru-RU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ru-RU"/>
              <a:t>Сервис автоматического распределения задач с построением оптимального маршрута посещения объектов сотрудником банка</a:t>
            </a:r>
            <a:endParaRPr lang="ru-RU"/>
          </a:p>
        </p:txBody>
      </p:sp>
      <p:cxnSp>
        <p:nvCxnSpPr>
          <p:cNvPr id="58" name="Google Shape;2799;p94"/>
          <p:cNvCxnSpPr>
            <a:stCxn id="77" idx="6"/>
            <a:endCxn id="82" idx="2"/>
          </p:cNvCxnSpPr>
          <p:nvPr/>
        </p:nvCxnSpPr>
        <p:spPr>
          <a:xfrm>
            <a:off x="3052935" y="2097187"/>
            <a:ext cx="2137842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/>
          <p:cNvCxnSpPr>
            <a:stCxn id="82" idx="6"/>
            <a:endCxn id="96" idx="2"/>
          </p:cNvCxnSpPr>
          <p:nvPr/>
        </p:nvCxnSpPr>
        <p:spPr>
          <a:xfrm>
            <a:off x="6998481" y="2097187"/>
            <a:ext cx="2105024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Группа 59"/>
          <p:cNvGrpSpPr/>
          <p:nvPr/>
        </p:nvGrpSpPr>
        <p:grpSpPr>
          <a:xfrm>
            <a:off x="1245231" y="1193335"/>
            <a:ext cx="1807704" cy="1807704"/>
            <a:chOff x="1484252" y="1193335"/>
            <a:chExt cx="1807704" cy="1807704"/>
          </a:xfrm>
        </p:grpSpPr>
        <p:grpSp>
          <p:nvGrpSpPr>
            <p:cNvPr id="61" name="Группа 60"/>
            <p:cNvGrpSpPr/>
            <p:nvPr userDrawn="1"/>
          </p:nvGrpSpPr>
          <p:grpSpPr>
            <a:xfrm>
              <a:off x="1484252" y="1193335"/>
              <a:ext cx="1807704" cy="1807704"/>
              <a:chOff x="6031523" y="2539483"/>
              <a:chExt cx="1140417" cy="1140417"/>
            </a:xfrm>
          </p:grpSpPr>
          <p:sp>
            <p:nvSpPr>
              <p:cNvPr id="77" name="Овал 76"/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78" name="Овал 77"/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grpSp>
          <p:nvGrpSpPr>
            <p:cNvPr id="62" name="Google Shape;2829;p94"/>
            <p:cNvGrpSpPr/>
            <p:nvPr/>
          </p:nvGrpSpPr>
          <p:grpSpPr>
            <a:xfrm>
              <a:off x="2018839" y="1753233"/>
              <a:ext cx="738531" cy="687909"/>
              <a:chOff x="3385734" y="2233242"/>
              <a:chExt cx="340504" cy="319542"/>
            </a:xfrm>
          </p:grpSpPr>
          <p:sp>
            <p:nvSpPr>
              <p:cNvPr id="63" name="Google Shape;2830;p94"/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" name="Google Shape;2831;p94"/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2832;p94"/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2833;p94"/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2834;p94"/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2835;p94"/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2836;p94"/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2837;p94"/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2838;p94"/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2839;p94"/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2840;p94"/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2841;p94"/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2842;p94"/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2843;p94"/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9" name="Группа 78"/>
          <p:cNvGrpSpPr/>
          <p:nvPr/>
        </p:nvGrpSpPr>
        <p:grpSpPr>
          <a:xfrm>
            <a:off x="5190777" y="1193335"/>
            <a:ext cx="1807704" cy="1807704"/>
            <a:chOff x="5260760" y="1193335"/>
            <a:chExt cx="1807704" cy="1807704"/>
          </a:xfrm>
        </p:grpSpPr>
        <p:grpSp>
          <p:nvGrpSpPr>
            <p:cNvPr id="80" name="Google Shape;2818;p94"/>
            <p:cNvGrpSpPr/>
            <p:nvPr/>
          </p:nvGrpSpPr>
          <p:grpSpPr>
            <a:xfrm>
              <a:off x="5795347" y="1731423"/>
              <a:ext cx="738531" cy="731528"/>
              <a:chOff x="4078718" y="2222819"/>
              <a:chExt cx="340504" cy="339803"/>
            </a:xfrm>
          </p:grpSpPr>
          <p:sp>
            <p:nvSpPr>
              <p:cNvPr id="84" name="Google Shape;2819;p94"/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2820;p94"/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2821;p94"/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2822;p94"/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2823;p94"/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2824;p94"/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2825;p94"/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2826;p94"/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2827;p94"/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1" name="Группа 80"/>
            <p:cNvGrpSpPr/>
            <p:nvPr userDrawn="1"/>
          </p:nvGrpSpPr>
          <p:grpSpPr>
            <a:xfrm>
              <a:off x="5260760" y="1193335"/>
              <a:ext cx="1807704" cy="1807704"/>
              <a:chOff x="6031523" y="2539483"/>
              <a:chExt cx="1140417" cy="1140417"/>
            </a:xfrm>
          </p:grpSpPr>
          <p:sp>
            <p:nvSpPr>
              <p:cNvPr id="82" name="Овал 81"/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83" name="Овал 82"/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</p:grpSp>
      <p:grpSp>
        <p:nvGrpSpPr>
          <p:cNvPr id="93" name="Группа 92"/>
          <p:cNvGrpSpPr/>
          <p:nvPr/>
        </p:nvGrpSpPr>
        <p:grpSpPr>
          <a:xfrm>
            <a:off x="9103505" y="1193335"/>
            <a:ext cx="1807704" cy="1807704"/>
            <a:chOff x="8881372" y="1193335"/>
            <a:chExt cx="1807704" cy="1807704"/>
          </a:xfrm>
        </p:grpSpPr>
        <p:grpSp>
          <p:nvGrpSpPr>
            <p:cNvPr id="94" name="Google Shape;2805;p94"/>
            <p:cNvGrpSpPr/>
            <p:nvPr/>
          </p:nvGrpSpPr>
          <p:grpSpPr>
            <a:xfrm>
              <a:off x="9415922" y="1749715"/>
              <a:ext cx="738604" cy="694944"/>
              <a:chOff x="4754041" y="2231625"/>
              <a:chExt cx="340538" cy="322810"/>
            </a:xfrm>
          </p:grpSpPr>
          <p:sp>
            <p:nvSpPr>
              <p:cNvPr id="98" name="Google Shape;2806;p94"/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2807;p94"/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2808;p94"/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2809;p94"/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2810;p94"/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2811;p94"/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2812;p94"/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2813;p94"/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2814;p94"/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2815;p94"/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2816;p94"/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Группа 94"/>
            <p:cNvGrpSpPr/>
            <p:nvPr userDrawn="1"/>
          </p:nvGrpSpPr>
          <p:grpSpPr>
            <a:xfrm>
              <a:off x="8881372" y="1193335"/>
              <a:ext cx="1807704" cy="1807704"/>
              <a:chOff x="6031523" y="2539483"/>
              <a:chExt cx="1140417" cy="1140417"/>
            </a:xfrm>
          </p:grpSpPr>
          <p:sp>
            <p:nvSpPr>
              <p:cNvPr id="96" name="Овал 95"/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97" name="Овал 96"/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</p:grpSp>
      <p:grpSp>
        <p:nvGrpSpPr>
          <p:cNvPr id="10" name="Группа 9"/>
          <p:cNvGrpSpPr/>
          <p:nvPr/>
        </p:nvGrpSpPr>
        <p:grpSpPr>
          <a:xfrm>
            <a:off x="112895" y="253595"/>
            <a:ext cx="8601447" cy="738864"/>
            <a:chOff x="112895" y="253595"/>
            <a:chExt cx="8601447" cy="738864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5" y="253595"/>
              <a:ext cx="1477728" cy="738864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/>
            <p:cNvCxnSpPr/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rgbClr val="73F9CF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Группа 12"/>
          <p:cNvGrpSpPr/>
          <p:nvPr/>
        </p:nvGrpSpPr>
        <p:grpSpPr>
          <a:xfrm>
            <a:off x="8938004" y="319089"/>
            <a:ext cx="2919033" cy="327918"/>
            <a:chOff x="6425387" y="253595"/>
            <a:chExt cx="3762836" cy="422709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649" y="253595"/>
              <a:ext cx="633574" cy="4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5387" y="253595"/>
              <a:ext cx="1535050" cy="376138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1322" y="253595"/>
              <a:ext cx="1227044" cy="409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 7"/>
          <p:cNvSpPr>
            <a:spLocks noGrp="1"/>
          </p:cNvSpPr>
          <p:nvPr/>
        </p:nvSpPr>
        <p:spPr>
          <a:xfrm>
            <a:off x="4664710" y="1892935"/>
            <a:ext cx="3497580" cy="462534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ru-RU"/>
              <a:t>Frontend</a:t>
            </a:r>
            <a:endParaRPr lang="en-US" altLang="ru-RU"/>
          </a:p>
          <a:p>
            <a:pPr marL="0" indent="0" algn="ctr">
              <a:buNone/>
            </a:pPr>
            <a:r>
              <a:rPr lang="ru-RU" altLang="en-US"/>
              <a:t>сотрудника</a:t>
            </a:r>
            <a:endParaRPr lang="ru-RU" altLang="en-US"/>
          </a:p>
        </p:txBody>
      </p:sp>
      <p:sp>
        <p:nvSpPr>
          <p:cNvPr id="114" name="Текст 7"/>
          <p:cNvSpPr>
            <a:spLocks noGrp="1"/>
          </p:cNvSpPr>
          <p:nvPr/>
        </p:nvSpPr>
        <p:spPr>
          <a:xfrm>
            <a:off x="234950" y="877570"/>
            <a:ext cx="11957050" cy="583882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8" name="Заголовок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sz="2000" dirty="0">
                <a:latin typeface="+mn-lt"/>
              </a:rPr>
              <a:t>Техническая реализация</a:t>
            </a:r>
            <a:endParaRPr lang="ru-RU" sz="2000" dirty="0">
              <a:latin typeface="+mn-lt"/>
            </a:endParaRPr>
          </a:p>
        </p:txBody>
      </p:sp>
      <p:sp>
        <p:nvSpPr>
          <p:cNvPr id="9" name="Текст 7"/>
          <p:cNvSpPr>
            <a:spLocks noGrp="1"/>
          </p:cNvSpPr>
          <p:nvPr/>
        </p:nvSpPr>
        <p:spPr>
          <a:xfrm>
            <a:off x="687070" y="1828165"/>
            <a:ext cx="3447415" cy="223837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Storage</a:t>
            </a:r>
            <a:endParaRPr lang="en-US"/>
          </a:p>
        </p:txBody>
      </p:sp>
      <p:sp>
        <p:nvSpPr>
          <p:cNvPr id="112" name="Текст 7"/>
          <p:cNvSpPr>
            <a:spLocks noGrp="1"/>
          </p:cNvSpPr>
          <p:nvPr/>
        </p:nvSpPr>
        <p:spPr>
          <a:xfrm>
            <a:off x="618490" y="4221480"/>
            <a:ext cx="3516630" cy="236537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ru-RU"/>
              <a:t>Backend</a:t>
            </a:r>
            <a:endParaRPr lang="en-US" altLang="ru-RU"/>
          </a:p>
        </p:txBody>
      </p:sp>
      <p:sp>
        <p:nvSpPr>
          <p:cNvPr id="116" name="Текст 7"/>
          <p:cNvSpPr>
            <a:spLocks noGrp="1"/>
          </p:cNvSpPr>
          <p:nvPr/>
        </p:nvSpPr>
        <p:spPr>
          <a:xfrm>
            <a:off x="8359140" y="1961515"/>
            <a:ext cx="3497580" cy="462534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ru-RU"/>
              <a:t>Frontend</a:t>
            </a:r>
            <a:endParaRPr lang="en-US" altLang="ru-RU"/>
          </a:p>
          <a:p>
            <a:pPr marL="0" indent="0" algn="ctr">
              <a:buNone/>
            </a:pPr>
            <a:r>
              <a:rPr lang="ru-RU" altLang="en-US"/>
              <a:t>менеджера</a:t>
            </a:r>
            <a:endParaRPr lang="ru-RU" altLang="en-US"/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44270" y="2766060"/>
            <a:ext cx="2255520" cy="976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5321300" y="3846195"/>
            <a:ext cx="2246630" cy="1001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9032875" y="2864485"/>
            <a:ext cx="2245360" cy="971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9032875" y="5174615"/>
            <a:ext cx="2245995" cy="1054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Content Placeholder 18"/>
          <p:cNvPicPr>
            <a:picLocks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26210" y="4996180"/>
            <a:ext cx="1691640" cy="1280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/>
          <p:nvPr/>
        </p:nvPicPr>
        <p:blipFill>
          <a:blip r:embed="rId6"/>
          <a:stretch>
            <a:fillRect/>
          </a:stretch>
        </p:blipFill>
        <p:spPr>
          <a:xfrm>
            <a:off x="855980" y="2134235"/>
            <a:ext cx="570230" cy="422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855980" y="4357370"/>
            <a:ext cx="570230" cy="422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8692515" y="2132965"/>
            <a:ext cx="570230" cy="422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7"/>
          <a:stretch>
            <a:fillRect/>
          </a:stretch>
        </p:blipFill>
        <p:spPr>
          <a:xfrm>
            <a:off x="4522470" y="1082040"/>
            <a:ext cx="3147060" cy="58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4971415" y="2132965"/>
            <a:ext cx="570230" cy="422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290820" y="2766060"/>
            <a:ext cx="2245360" cy="971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Picture 99"/>
          <p:cNvPicPr/>
          <p:nvPr/>
        </p:nvPicPr>
        <p:blipFill>
          <a:blip r:embed="rId8"/>
          <a:stretch>
            <a:fillRect/>
          </a:stretch>
        </p:blipFill>
        <p:spPr>
          <a:xfrm>
            <a:off x="9032240" y="4070350"/>
            <a:ext cx="2245995" cy="870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9"/>
          <a:stretch>
            <a:fillRect/>
          </a:stretch>
        </p:blipFill>
        <p:spPr>
          <a:xfrm>
            <a:off x="5321300" y="4956175"/>
            <a:ext cx="2247265" cy="1273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1"/>
          <p:cNvSpPr>
            <a:spLocks noGrp="1"/>
          </p:cNvSpPr>
          <p:nvPr/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4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5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altLang="ru-RU"/>
              <a:t>Алгоритм</a:t>
            </a:r>
            <a:endParaRPr lang="ru-RU" alt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10" y="281305"/>
            <a:ext cx="2217600" cy="290310"/>
          </a:xfrm>
          <a:prstGeom prst="rect">
            <a:avLst/>
          </a:prstGeom>
        </p:spPr>
      </p:pic>
      <p:grpSp>
        <p:nvGrpSpPr>
          <p:cNvPr id="18" name="Группа 13"/>
          <p:cNvGrpSpPr/>
          <p:nvPr/>
        </p:nvGrpSpPr>
        <p:grpSpPr>
          <a:xfrm>
            <a:off x="3406741" y="3080125"/>
            <a:ext cx="913651" cy="913651"/>
            <a:chOff x="6031523" y="2539484"/>
            <a:chExt cx="1140417" cy="1140417"/>
          </a:xfrm>
        </p:grpSpPr>
        <p:sp>
          <p:nvSpPr>
            <p:cNvPr id="19" name="Овал 14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0" name="Овал 15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1" name="Овал 16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2</a:t>
              </a:r>
              <a:endParaRPr lang="ru-RU" sz="2000" dirty="0"/>
            </a:p>
          </p:txBody>
        </p:sp>
      </p:grpSp>
      <p:grpSp>
        <p:nvGrpSpPr>
          <p:cNvPr id="22" name="Группа 17"/>
          <p:cNvGrpSpPr/>
          <p:nvPr/>
        </p:nvGrpSpPr>
        <p:grpSpPr>
          <a:xfrm>
            <a:off x="1159909" y="3080125"/>
            <a:ext cx="913651" cy="913651"/>
            <a:chOff x="6031523" y="2539484"/>
            <a:chExt cx="1140417" cy="1140417"/>
          </a:xfrm>
        </p:grpSpPr>
        <p:sp>
          <p:nvSpPr>
            <p:cNvPr id="23" name="Овал 18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4" name="Овал 19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6" name="Овал 20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1</a:t>
              </a:r>
              <a:endParaRPr lang="ru-RU" sz="2000" dirty="0"/>
            </a:p>
          </p:txBody>
        </p:sp>
      </p:grpSp>
      <p:grpSp>
        <p:nvGrpSpPr>
          <p:cNvPr id="27" name="Группа 21"/>
          <p:cNvGrpSpPr/>
          <p:nvPr/>
        </p:nvGrpSpPr>
        <p:grpSpPr>
          <a:xfrm>
            <a:off x="5652938" y="3080125"/>
            <a:ext cx="913651" cy="913651"/>
            <a:chOff x="6031523" y="2539484"/>
            <a:chExt cx="1140417" cy="1140417"/>
          </a:xfrm>
        </p:grpSpPr>
        <p:sp>
          <p:nvSpPr>
            <p:cNvPr id="28" name="Овал 22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 dirty="0"/>
            </a:p>
          </p:txBody>
        </p:sp>
        <p:sp>
          <p:nvSpPr>
            <p:cNvPr id="29" name="Овал 23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0" name="Овал 24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3</a:t>
              </a:r>
              <a:endParaRPr lang="ru-RU" sz="2000" dirty="0"/>
            </a:p>
          </p:txBody>
        </p:sp>
      </p:grpSp>
      <p:grpSp>
        <p:nvGrpSpPr>
          <p:cNvPr id="31" name="Группа 25"/>
          <p:cNvGrpSpPr/>
          <p:nvPr/>
        </p:nvGrpSpPr>
        <p:grpSpPr>
          <a:xfrm>
            <a:off x="7899135" y="3080125"/>
            <a:ext cx="913651" cy="913651"/>
            <a:chOff x="6031523" y="2539484"/>
            <a:chExt cx="1140417" cy="1140417"/>
          </a:xfrm>
        </p:grpSpPr>
        <p:sp>
          <p:nvSpPr>
            <p:cNvPr id="32" name="Овал 26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3" name="Овал 27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4" name="Овал 28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4</a:t>
              </a:r>
              <a:endParaRPr lang="ru-RU" sz="2000" dirty="0"/>
            </a:p>
          </p:txBody>
        </p:sp>
      </p:grpSp>
      <p:grpSp>
        <p:nvGrpSpPr>
          <p:cNvPr id="35" name="Группа 29"/>
          <p:cNvGrpSpPr/>
          <p:nvPr/>
        </p:nvGrpSpPr>
        <p:grpSpPr>
          <a:xfrm>
            <a:off x="10145331" y="3080125"/>
            <a:ext cx="913651" cy="913651"/>
            <a:chOff x="6031523" y="2539484"/>
            <a:chExt cx="1140417" cy="1140417"/>
          </a:xfrm>
        </p:grpSpPr>
        <p:sp>
          <p:nvSpPr>
            <p:cNvPr id="36" name="Овал 30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7" name="Овал 31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8" name="Овал 32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5</a:t>
              </a:r>
              <a:endParaRPr lang="ru-RU" sz="2000" dirty="0"/>
            </a:p>
          </p:txBody>
        </p:sp>
      </p:grpSp>
      <p:cxnSp>
        <p:nvCxnSpPr>
          <p:cNvPr id="39" name="Прямая соединительная линия 33"/>
          <p:cNvCxnSpPr/>
          <p:nvPr/>
        </p:nvCxnSpPr>
        <p:spPr>
          <a:xfrm>
            <a:off x="2074195" y="3537586"/>
            <a:ext cx="133286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4"/>
          <p:cNvCxnSpPr/>
          <p:nvPr/>
        </p:nvCxnSpPr>
        <p:spPr>
          <a:xfrm>
            <a:off x="4320392" y="3536951"/>
            <a:ext cx="133254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35"/>
          <p:cNvCxnSpPr/>
          <p:nvPr/>
        </p:nvCxnSpPr>
        <p:spPr>
          <a:xfrm>
            <a:off x="6566589" y="3536951"/>
            <a:ext cx="133254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36"/>
          <p:cNvCxnSpPr/>
          <p:nvPr/>
        </p:nvCxnSpPr>
        <p:spPr>
          <a:xfrm>
            <a:off x="8812786" y="3536951"/>
            <a:ext cx="133254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37"/>
          <p:cNvCxnSpPr/>
          <p:nvPr/>
        </p:nvCxnSpPr>
        <p:spPr>
          <a:xfrm>
            <a:off x="1616734" y="2609574"/>
            <a:ext cx="1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38"/>
          <p:cNvCxnSpPr/>
          <p:nvPr/>
        </p:nvCxnSpPr>
        <p:spPr>
          <a:xfrm>
            <a:off x="3863567" y="3891040"/>
            <a:ext cx="1245" cy="57506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39"/>
          <p:cNvCxnSpPr/>
          <p:nvPr/>
        </p:nvCxnSpPr>
        <p:spPr>
          <a:xfrm>
            <a:off x="6104255" y="2609574"/>
            <a:ext cx="5509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0"/>
          <p:cNvCxnSpPr/>
          <p:nvPr/>
        </p:nvCxnSpPr>
        <p:spPr>
          <a:xfrm flipH="1">
            <a:off x="8351697" y="3891040"/>
            <a:ext cx="4264" cy="57506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1"/>
          <p:cNvCxnSpPr/>
          <p:nvPr/>
        </p:nvCxnSpPr>
        <p:spPr>
          <a:xfrm>
            <a:off x="10602156" y="2609574"/>
            <a:ext cx="1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Текст 7"/>
          <p:cNvSpPr>
            <a:spLocks noGrp="1"/>
          </p:cNvSpPr>
          <p:nvPr/>
        </p:nvSpPr>
        <p:spPr>
          <a:xfrm>
            <a:off x="2600960" y="4465955"/>
            <a:ext cx="2730500" cy="198691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/>
              <a:t>Список партнёров</a:t>
            </a:r>
            <a:endParaRPr lang="ru-RU"/>
          </a:p>
        </p:txBody>
      </p:sp>
      <p:sp>
        <p:nvSpPr>
          <p:cNvPr id="109" name="Текст 8"/>
          <p:cNvSpPr>
            <a:spLocks noGrp="1"/>
          </p:cNvSpPr>
          <p:nvPr/>
        </p:nvSpPr>
        <p:spPr>
          <a:xfrm>
            <a:off x="2703195" y="4815840"/>
            <a:ext cx="2526030" cy="152908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 fontScale="90000" lnSpcReduction="10000"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адреса</a:t>
            </a:r>
            <a:endParaRPr lang="ru-RU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координаты</a:t>
            </a:r>
            <a:endParaRPr lang="ru-RU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количество одобренных карт</a:t>
            </a:r>
            <a:endParaRPr lang="ru-RU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количество выданных карт</a:t>
            </a:r>
            <a:endParaRPr lang="ru-RU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110" name="Текст 7"/>
          <p:cNvSpPr>
            <a:spLocks noGrp="1"/>
          </p:cNvSpPr>
          <p:nvPr/>
        </p:nvSpPr>
        <p:spPr>
          <a:xfrm>
            <a:off x="6988175" y="4465955"/>
            <a:ext cx="2730500" cy="198691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/>
              <a:t>Анализ данных</a:t>
            </a:r>
            <a:endParaRPr lang="ru-RU"/>
          </a:p>
        </p:txBody>
      </p:sp>
      <p:sp>
        <p:nvSpPr>
          <p:cNvPr id="111" name="Текст 8"/>
          <p:cNvSpPr>
            <a:spLocks noGrp="1"/>
          </p:cNvSpPr>
          <p:nvPr/>
        </p:nvSpPr>
        <p:spPr>
          <a:xfrm>
            <a:off x="7058025" y="4827270"/>
            <a:ext cx="2526030" cy="152908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составление списка задач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приоритет задач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рабочее время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расстояние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12" name="Текст 7"/>
          <p:cNvSpPr>
            <a:spLocks noGrp="1"/>
          </p:cNvSpPr>
          <p:nvPr/>
        </p:nvSpPr>
        <p:spPr>
          <a:xfrm>
            <a:off x="4756785" y="999490"/>
            <a:ext cx="2730500" cy="160845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/>
              <a:t>Критерии </a:t>
            </a:r>
            <a:endParaRPr lang="ru-RU"/>
          </a:p>
        </p:txBody>
      </p:sp>
      <p:sp>
        <p:nvSpPr>
          <p:cNvPr id="113" name="Текст 8"/>
          <p:cNvSpPr>
            <a:spLocks noGrp="1"/>
          </p:cNvSpPr>
          <p:nvPr/>
        </p:nvSpPr>
        <p:spPr>
          <a:xfrm>
            <a:off x="4846320" y="1443990"/>
            <a:ext cx="2526030" cy="111696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5 критериев (определения приоритетности и закрепления задачи)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14" name="Текст 7"/>
          <p:cNvSpPr>
            <a:spLocks noGrp="1"/>
          </p:cNvSpPr>
          <p:nvPr/>
        </p:nvSpPr>
        <p:spPr>
          <a:xfrm>
            <a:off x="251460" y="1188720"/>
            <a:ext cx="2730500" cy="142049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/>
              <a:t>Список задач</a:t>
            </a:r>
            <a:endParaRPr lang="ru-RU"/>
          </a:p>
        </p:txBody>
      </p:sp>
      <p:sp>
        <p:nvSpPr>
          <p:cNvPr id="115" name="Текст 8"/>
          <p:cNvSpPr>
            <a:spLocks noGrp="1"/>
          </p:cNvSpPr>
          <p:nvPr/>
        </p:nvSpPr>
        <p:spPr>
          <a:xfrm>
            <a:off x="353695" y="1541145"/>
            <a:ext cx="2526030" cy="111696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время выполнения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условия назначения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требуемый уровень специалиста для выполнения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16" name="Текст 7"/>
          <p:cNvSpPr>
            <a:spLocks noGrp="1"/>
          </p:cNvSpPr>
          <p:nvPr/>
        </p:nvSpPr>
        <p:spPr>
          <a:xfrm>
            <a:off x="9143365" y="1036955"/>
            <a:ext cx="2730500" cy="160845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/>
              <a:t>Список сотрудников</a:t>
            </a:r>
            <a:endParaRPr lang="ru-RU"/>
          </a:p>
        </p:txBody>
      </p:sp>
      <p:sp>
        <p:nvSpPr>
          <p:cNvPr id="117" name="Текст 8"/>
          <p:cNvSpPr>
            <a:spLocks noGrp="1"/>
          </p:cNvSpPr>
          <p:nvPr/>
        </p:nvSpPr>
        <p:spPr>
          <a:xfrm>
            <a:off x="9300210" y="1381125"/>
            <a:ext cx="2526030" cy="111696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грейд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место работы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выбор сотрудника</a:t>
            </a:r>
            <a:endParaRPr lang="ru-RU" sz="13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1"/>
          <p:cNvSpPr>
            <a:spLocks noGrp="1"/>
          </p:cNvSpPr>
          <p:nvPr/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4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5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altLang="ru-RU"/>
              <a:t>Алгоритм</a:t>
            </a:r>
            <a:endParaRPr lang="ru-RU" altLang="ru-RU"/>
          </a:p>
        </p:txBody>
      </p:sp>
      <p:sp>
        <p:nvSpPr>
          <p:cNvPr id="57" name="Текст 7"/>
          <p:cNvSpPr>
            <a:spLocks noGrp="1"/>
          </p:cNvSpPr>
          <p:nvPr/>
        </p:nvSpPr>
        <p:spPr>
          <a:xfrm>
            <a:off x="2749550" y="1856740"/>
            <a:ext cx="4330065" cy="64325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/>
          </a:p>
        </p:txBody>
      </p:sp>
      <p:sp>
        <p:nvSpPr>
          <p:cNvPr id="109" name="Текст 8"/>
          <p:cNvSpPr>
            <a:spLocks noGrp="1"/>
          </p:cNvSpPr>
          <p:nvPr/>
        </p:nvSpPr>
        <p:spPr>
          <a:xfrm>
            <a:off x="3005455" y="5332095"/>
            <a:ext cx="4020820" cy="36068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</a:pPr>
            <a:r>
              <a:rPr lang="ru-RU" sz="1500">
                <a:solidFill>
                  <a:schemeClr val="bg1"/>
                </a:solidFill>
              </a:rPr>
              <a:t>геокоординаты (</a:t>
            </a:r>
            <a:r>
              <a:rPr lang="en-US" sz="1500">
                <a:solidFill>
                  <a:schemeClr val="bg1"/>
                </a:solidFill>
              </a:rPr>
              <a:t>Yandex API </a:t>
            </a:r>
            <a:r>
              <a:rPr lang="ru-RU" sz="1500">
                <a:solidFill>
                  <a:schemeClr val="bg1"/>
                </a:solidFill>
              </a:rPr>
              <a:t>Геокодер)</a:t>
            </a:r>
            <a:endParaRPr lang="ru-RU" sz="1500">
              <a:solidFill>
                <a:schemeClr val="bg1"/>
              </a:solidFill>
            </a:endParaRPr>
          </a:p>
        </p:txBody>
      </p:sp>
      <p:sp>
        <p:nvSpPr>
          <p:cNvPr id="3" name="Текст 7"/>
          <p:cNvSpPr>
            <a:spLocks noGrp="1"/>
          </p:cNvSpPr>
          <p:nvPr/>
        </p:nvSpPr>
        <p:spPr>
          <a:xfrm>
            <a:off x="2787650" y="3932555"/>
            <a:ext cx="4330065" cy="55054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/>
          </a:p>
        </p:txBody>
      </p:sp>
      <p:sp>
        <p:nvSpPr>
          <p:cNvPr id="4" name="Текст 8"/>
          <p:cNvSpPr>
            <a:spLocks noGrp="1"/>
          </p:cNvSpPr>
          <p:nvPr/>
        </p:nvSpPr>
        <p:spPr>
          <a:xfrm>
            <a:off x="2739390" y="2633980"/>
            <a:ext cx="4243070" cy="45656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r>
              <a:rPr lang="ru-RU">
                <a:solidFill>
                  <a:schemeClr val="bg1"/>
                </a:solidFill>
              </a:rPr>
              <a:t>грейд менеджера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5" name="Текст 7"/>
          <p:cNvSpPr>
            <a:spLocks noGrp="1"/>
          </p:cNvSpPr>
          <p:nvPr/>
        </p:nvSpPr>
        <p:spPr>
          <a:xfrm>
            <a:off x="2764155" y="2541270"/>
            <a:ext cx="4330065" cy="55054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/>
          </a:p>
        </p:txBody>
      </p:sp>
      <p:sp>
        <p:nvSpPr>
          <p:cNvPr id="7" name="Текст 8"/>
          <p:cNvSpPr>
            <a:spLocks noGrp="1"/>
          </p:cNvSpPr>
          <p:nvPr/>
        </p:nvSpPr>
        <p:spPr>
          <a:xfrm>
            <a:off x="2749550" y="3393440"/>
            <a:ext cx="4243070" cy="45656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r>
              <a:rPr lang="ru-RU">
                <a:solidFill>
                  <a:schemeClr val="bg1"/>
                </a:solidFill>
              </a:rPr>
              <a:t>временя на выполнение задачи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8" name="Текст 7"/>
          <p:cNvSpPr>
            <a:spLocks noGrp="1"/>
          </p:cNvSpPr>
          <p:nvPr/>
        </p:nvSpPr>
        <p:spPr>
          <a:xfrm>
            <a:off x="2741295" y="3224530"/>
            <a:ext cx="4330065" cy="55054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/>
          </a:p>
        </p:txBody>
      </p:sp>
      <p:sp>
        <p:nvSpPr>
          <p:cNvPr id="10" name="Текст 8"/>
          <p:cNvSpPr>
            <a:spLocks noGrp="1"/>
          </p:cNvSpPr>
          <p:nvPr/>
        </p:nvSpPr>
        <p:spPr>
          <a:xfrm>
            <a:off x="2750185" y="4078605"/>
            <a:ext cx="4243070" cy="45656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r>
              <a:rPr lang="ru-RU">
                <a:solidFill>
                  <a:schemeClr val="bg1"/>
                </a:solidFill>
              </a:rPr>
              <a:t>временя на дорогу (</a:t>
            </a:r>
            <a:r>
              <a:rPr lang="en-US">
                <a:solidFill>
                  <a:schemeClr val="bg1"/>
                </a:solidFill>
              </a:rPr>
              <a:t>HERE API</a:t>
            </a:r>
            <a:r>
              <a:rPr lang="ru-RU" altLang="en-US">
                <a:solidFill>
                  <a:schemeClr val="bg1"/>
                </a:solidFill>
              </a:rPr>
              <a:t>)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1" name="Текст 7"/>
          <p:cNvSpPr>
            <a:spLocks noGrp="1"/>
          </p:cNvSpPr>
          <p:nvPr/>
        </p:nvSpPr>
        <p:spPr>
          <a:xfrm>
            <a:off x="2793365" y="4565650"/>
            <a:ext cx="4330065" cy="55054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/>
          </a:p>
        </p:txBody>
      </p:sp>
      <p:sp>
        <p:nvSpPr>
          <p:cNvPr id="12" name="Текст 8"/>
          <p:cNvSpPr>
            <a:spLocks noGrp="1"/>
          </p:cNvSpPr>
          <p:nvPr/>
        </p:nvSpPr>
        <p:spPr>
          <a:xfrm>
            <a:off x="2938145" y="4669790"/>
            <a:ext cx="4243070" cy="45656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r>
              <a:rPr lang="ru-RU">
                <a:solidFill>
                  <a:schemeClr val="bg1"/>
                </a:solidFill>
              </a:rPr>
              <a:t>матрица расстояний (</a:t>
            </a:r>
            <a:r>
              <a:rPr lang="en-US">
                <a:solidFill>
                  <a:schemeClr val="bg1"/>
                </a:solidFill>
              </a:rPr>
              <a:t>HERE API</a:t>
            </a:r>
            <a:r>
              <a:rPr lang="ru-RU" altLang="en-US">
                <a:solidFill>
                  <a:schemeClr val="bg1"/>
                </a:solidFill>
              </a:rPr>
              <a:t>)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3" name="Текст 7"/>
          <p:cNvSpPr>
            <a:spLocks noGrp="1"/>
          </p:cNvSpPr>
          <p:nvPr/>
        </p:nvSpPr>
        <p:spPr>
          <a:xfrm>
            <a:off x="2851150" y="5287010"/>
            <a:ext cx="4330065" cy="52197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/>
          </a:p>
        </p:txBody>
      </p:sp>
      <p:sp>
        <p:nvSpPr>
          <p:cNvPr id="14" name="Текст 8"/>
          <p:cNvSpPr>
            <a:spLocks noGrp="1"/>
          </p:cNvSpPr>
          <p:nvPr/>
        </p:nvSpPr>
        <p:spPr>
          <a:xfrm>
            <a:off x="2793365" y="1922145"/>
            <a:ext cx="4243070" cy="45656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r>
              <a:rPr lang="ru-RU">
                <a:solidFill>
                  <a:schemeClr val="bg1"/>
                </a:solidFill>
              </a:rPr>
              <a:t>функции приоритета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303135" y="3527425"/>
            <a:ext cx="996950" cy="68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1727835" y="3526790"/>
            <a:ext cx="874395" cy="68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Текст 7"/>
          <p:cNvSpPr>
            <a:spLocks noGrp="1"/>
          </p:cNvSpPr>
          <p:nvPr/>
        </p:nvSpPr>
        <p:spPr>
          <a:xfrm>
            <a:off x="8446135" y="1212850"/>
            <a:ext cx="3303905" cy="45466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/>
          </a:p>
        </p:txBody>
      </p:sp>
      <p:sp>
        <p:nvSpPr>
          <p:cNvPr id="18" name="Текст 8"/>
          <p:cNvSpPr>
            <a:spLocks noGrp="1"/>
          </p:cNvSpPr>
          <p:nvPr/>
        </p:nvSpPr>
        <p:spPr>
          <a:xfrm>
            <a:off x="8887460" y="1220470"/>
            <a:ext cx="2421255" cy="36068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r>
              <a:rPr lang="ru-RU" sz="1800" b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План задач</a:t>
            </a:r>
            <a:endParaRPr lang="ru-RU" sz="1800" b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0" name="Content Placeholder 9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9235" y="3192145"/>
            <a:ext cx="1350645" cy="1350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Текст 7"/>
          <p:cNvSpPr>
            <a:spLocks noGrp="1"/>
          </p:cNvSpPr>
          <p:nvPr/>
        </p:nvSpPr>
        <p:spPr>
          <a:xfrm>
            <a:off x="8445500" y="2540000"/>
            <a:ext cx="3304540" cy="55054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/>
          </a:p>
        </p:txBody>
      </p:sp>
      <p:sp>
        <p:nvSpPr>
          <p:cNvPr id="22" name="Текст 8"/>
          <p:cNvSpPr>
            <a:spLocks noGrp="1"/>
          </p:cNvSpPr>
          <p:nvPr/>
        </p:nvSpPr>
        <p:spPr>
          <a:xfrm>
            <a:off x="8527415" y="2607310"/>
            <a:ext cx="3141980" cy="36068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 sz="1500">
                <a:solidFill>
                  <a:schemeClr val="bg1"/>
                </a:solidFill>
              </a:rPr>
              <a:t>тип задачи</a:t>
            </a:r>
            <a:endParaRPr lang="ru-RU" altLang="ru-RU" sz="1500">
              <a:solidFill>
                <a:schemeClr val="bg1"/>
              </a:solidFill>
            </a:endParaRPr>
          </a:p>
        </p:txBody>
      </p:sp>
      <p:sp>
        <p:nvSpPr>
          <p:cNvPr id="23" name="Текст 7"/>
          <p:cNvSpPr>
            <a:spLocks noGrp="1"/>
          </p:cNvSpPr>
          <p:nvPr/>
        </p:nvSpPr>
        <p:spPr>
          <a:xfrm>
            <a:off x="2794000" y="1222375"/>
            <a:ext cx="4242435" cy="44513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altLang="en-US" sz="1800"/>
              <a:t>Алгоритм планирования задач</a:t>
            </a:r>
            <a:endParaRPr lang="ru-RU" altLang="en-US" sz="1800"/>
          </a:p>
        </p:txBody>
      </p:sp>
      <p:sp>
        <p:nvSpPr>
          <p:cNvPr id="25" name="Текст 7"/>
          <p:cNvSpPr>
            <a:spLocks noGrp="1"/>
          </p:cNvSpPr>
          <p:nvPr/>
        </p:nvSpPr>
        <p:spPr>
          <a:xfrm>
            <a:off x="8445500" y="3224530"/>
            <a:ext cx="3304540" cy="55054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/>
          </a:p>
        </p:txBody>
      </p:sp>
      <p:sp>
        <p:nvSpPr>
          <p:cNvPr id="26" name="Текст 8"/>
          <p:cNvSpPr>
            <a:spLocks noGrp="1"/>
          </p:cNvSpPr>
          <p:nvPr/>
        </p:nvSpPr>
        <p:spPr>
          <a:xfrm>
            <a:off x="8485505" y="3311525"/>
            <a:ext cx="3141980" cy="36068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 sz="1500">
                <a:solidFill>
                  <a:schemeClr val="bg1"/>
                </a:solidFill>
              </a:rPr>
              <a:t>время на выполнение </a:t>
            </a:r>
            <a:endParaRPr lang="ru-RU" altLang="ru-RU" sz="1500">
              <a:solidFill>
                <a:schemeClr val="bg1"/>
              </a:solidFill>
            </a:endParaRPr>
          </a:p>
        </p:txBody>
      </p:sp>
      <p:sp>
        <p:nvSpPr>
          <p:cNvPr id="27" name="Текст 7"/>
          <p:cNvSpPr>
            <a:spLocks noGrp="1"/>
          </p:cNvSpPr>
          <p:nvPr/>
        </p:nvSpPr>
        <p:spPr>
          <a:xfrm>
            <a:off x="8446770" y="3942080"/>
            <a:ext cx="3304540" cy="55054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/>
          </a:p>
        </p:txBody>
      </p:sp>
      <p:sp>
        <p:nvSpPr>
          <p:cNvPr id="28" name="Текст 8"/>
          <p:cNvSpPr>
            <a:spLocks noGrp="1"/>
          </p:cNvSpPr>
          <p:nvPr/>
        </p:nvSpPr>
        <p:spPr>
          <a:xfrm>
            <a:off x="8531860" y="4015740"/>
            <a:ext cx="3141980" cy="36068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 sz="1500">
                <a:solidFill>
                  <a:schemeClr val="bg1"/>
                </a:solidFill>
              </a:rPr>
              <a:t>киломметраж пути</a:t>
            </a:r>
            <a:endParaRPr lang="ru-RU" altLang="ru-RU" sz="1500">
              <a:solidFill>
                <a:schemeClr val="bg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/>
        </p:nvSpPr>
        <p:spPr>
          <a:xfrm>
            <a:off x="8450580" y="4535170"/>
            <a:ext cx="3304540" cy="55054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/>
          </a:p>
        </p:txBody>
      </p:sp>
      <p:sp>
        <p:nvSpPr>
          <p:cNvPr id="30" name="Текст 8"/>
          <p:cNvSpPr>
            <a:spLocks noGrp="1"/>
          </p:cNvSpPr>
          <p:nvPr/>
        </p:nvSpPr>
        <p:spPr>
          <a:xfrm>
            <a:off x="8526780" y="4660265"/>
            <a:ext cx="3141980" cy="36068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 sz="1500">
                <a:solidFill>
                  <a:schemeClr val="bg1"/>
                </a:solidFill>
              </a:rPr>
              <a:t>приоритет задачи</a:t>
            </a:r>
            <a:endParaRPr lang="ru-RU" altLang="ru-RU" sz="15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0000"/>
                  </a:schemeClr>
                </a:solidFill>
              </a14:hiddenFill>
            </a:ext>
          </a:extLst>
        </p:spPr>
        <p:txBody>
          <a:bodyPr/>
          <a:p>
            <a:r>
              <a:rPr lang="ru-RU" sz="2000" dirty="0">
                <a:latin typeface="+mn-lt"/>
              </a:rPr>
              <a:t>Результат решения</a:t>
            </a:r>
            <a:endParaRPr lang="ru-RU" sz="2000" dirty="0">
              <a:latin typeface="+mn-lt"/>
            </a:endParaRPr>
          </a:p>
        </p:txBody>
      </p:sp>
      <p:sp>
        <p:nvSpPr>
          <p:cNvPr id="57" name="Текст 7"/>
          <p:cNvSpPr>
            <a:spLocks noGrp="1"/>
          </p:cNvSpPr>
          <p:nvPr/>
        </p:nvSpPr>
        <p:spPr>
          <a:xfrm>
            <a:off x="415925" y="992505"/>
            <a:ext cx="3496310" cy="44513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ru-RU"/>
              <a:t>web </a:t>
            </a:r>
            <a:r>
              <a:rPr lang="ru-RU" altLang="en-US"/>
              <a:t>- </a:t>
            </a:r>
            <a:r>
              <a:rPr lang="ru-RU" altLang="ru-RU"/>
              <a:t>интерфейс сотрудника</a:t>
            </a:r>
            <a:endParaRPr lang="ru-RU" altLang="ru-RU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5925" y="1437640"/>
            <a:ext cx="9260205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5720" y="1207770"/>
            <a:ext cx="9328785" cy="5161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2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D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130AF"/>
      </a:accent5>
      <a:accent6>
        <a:srgbClr val="2D2B6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2334</Words>
  <Application>WPS Presentation</Application>
  <PresentationFormat>Широкоэкранный</PresentationFormat>
  <Paragraphs>224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SimSun</vt:lpstr>
      <vt:lpstr>Wingdings</vt:lpstr>
      <vt:lpstr>Amatic SC</vt:lpstr>
      <vt:lpstr>Segoe Print</vt:lpstr>
      <vt:lpstr>Courier New</vt:lpstr>
      <vt:lpstr>Microsoft YaHei</vt:lpstr>
      <vt:lpstr>仿宋_GB2312</vt:lpstr>
      <vt:lpstr>Arial Unicode MS</vt:lpstr>
      <vt:lpstr>Montserrat</vt:lpstr>
      <vt:lpstr>Calibri</vt:lpstr>
      <vt:lpstr>Для Академия инноваторов 16_9</vt:lpstr>
      <vt:lpstr>Команда К</vt:lpstr>
      <vt:lpstr>Команда К</vt:lpstr>
      <vt:lpstr>Содержание</vt:lpstr>
      <vt:lpstr>Постановка задачи</vt:lpstr>
      <vt:lpstr>Техническая реализация</vt:lpstr>
      <vt:lpstr>PowerPoint 演示文稿</vt:lpstr>
      <vt:lpstr>PowerPoint 演示文稿</vt:lpstr>
      <vt:lpstr>Результат решения</vt:lpstr>
      <vt:lpstr>PowerPoint 演示文稿</vt:lpstr>
      <vt:lpstr>PowerPoint 演示文稿</vt:lpstr>
      <vt:lpstr>Результат решения</vt:lpstr>
      <vt:lpstr>Результат решения</vt:lpstr>
      <vt:lpstr>PowerPoint 演示文稿</vt:lpstr>
      <vt:lpstr>PowerPoint 演示文稿</vt:lpstr>
      <vt:lpstr>PowerPoint 演示文稿</vt:lpstr>
      <vt:lpstr>Команда 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rus_k</cp:lastModifiedBy>
  <cp:revision>70</cp:revision>
  <dcterms:created xsi:type="dcterms:W3CDTF">2023-05-15T07:36:00Z</dcterms:created>
  <dcterms:modified xsi:type="dcterms:W3CDTF">2023-11-17T05:31:51Z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39197F33E9374820830E1BD67F4F7038</vt:lpwstr>
  </property>
  <property fmtid="{D5CDD505-2E9C-101B-9397-08002B2CF9AE}" pid="3" name="KSOProductBuildVer">
    <vt:lpwstr>1033-11.2.0.11225</vt:lpwstr>
  </property>
</Properties>
</file>